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17" r:id="rId2"/>
    <p:sldId id="345" r:id="rId3"/>
    <p:sldId id="347" r:id="rId4"/>
    <p:sldId id="348" r:id="rId5"/>
    <p:sldId id="349" r:id="rId6"/>
    <p:sldId id="346" r:id="rId7"/>
    <p:sldId id="337" r:id="rId8"/>
    <p:sldId id="351" r:id="rId9"/>
    <p:sldId id="357" r:id="rId10"/>
    <p:sldId id="358" r:id="rId11"/>
    <p:sldId id="352" r:id="rId12"/>
    <p:sldId id="355" r:id="rId13"/>
    <p:sldId id="353" r:id="rId14"/>
    <p:sldId id="354" r:id="rId15"/>
    <p:sldId id="356" r:id="rId1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85" autoAdjust="0"/>
    <p:restoredTop sz="89655" autoAdjust="0"/>
  </p:normalViewPr>
  <p:slideViewPr>
    <p:cSldViewPr>
      <p:cViewPr>
        <p:scale>
          <a:sx n="67" d="100"/>
          <a:sy n="67" d="100"/>
        </p:scale>
        <p:origin x="-1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4" d="100"/>
          <a:sy n="64" d="100"/>
        </p:scale>
        <p:origin x="-2628" y="-102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1757313-3C30-4301-B09B-8C00D1D97F46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96624C8-0321-419C-A159-3EE08A1BC6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77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088005B-78CF-481B-940E-E83B5FF1B01F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D2E5A86-8039-4FA9-AEB3-DD8C692BC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2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5A86-8039-4FA9-AEB3-DD8C692BC12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1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1BD0A7-8B3A-455A-BF22-2C3CA4B6C8E8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0057AB-96AC-4037-B3CD-037067CE29C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778098"/>
          </a:xfrm>
        </p:spPr>
        <p:txBody>
          <a:bodyPr/>
          <a:lstStyle/>
          <a:p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Philemon - </a:t>
            </a:r>
            <a:r>
              <a:rPr lang="en-GB" u="sng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forGiving</a:t>
            </a:r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receiving</a:t>
            </a:r>
            <a:endParaRPr lang="en-GB" u="sng" dirty="0">
              <a:solidFill>
                <a:schemeClr val="bg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052735"/>
            <a:ext cx="6984776" cy="646331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effectLst>
            <a:glow rad="25400">
              <a:schemeClr val="accent1">
                <a:alpha val="40000"/>
              </a:schemeClr>
            </a:glow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Purpose - Why </a:t>
            </a:r>
            <a:r>
              <a:rPr lang="en-GB" sz="3600" dirty="0" smtClean="0"/>
              <a:t>did Paul write </a:t>
            </a:r>
            <a:r>
              <a:rPr lang="en-GB" sz="3600" dirty="0" smtClean="0"/>
              <a:t>this letter?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892905"/>
            <a:ext cx="8677472" cy="646331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effectLst>
            <a:glow rad="25400">
              <a:schemeClr val="accent1">
                <a:alpha val="40000"/>
              </a:schemeClr>
            </a:glow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Personal appeal for forgiveness and reconciliation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556538" y="2782668"/>
            <a:ext cx="6399838" cy="646331"/>
          </a:xfrm>
          <a:prstGeom prst="rect">
            <a:avLst/>
          </a:prstGeom>
          <a:solidFill>
            <a:srgbClr val="FF0000"/>
          </a:solidFill>
          <a:effectLst>
            <a:glow rad="25400">
              <a:schemeClr val="accent1">
                <a:alpha val="40000"/>
              </a:schemeClr>
            </a:glow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Place – </a:t>
            </a:r>
            <a:r>
              <a:rPr lang="en-GB" sz="3200" dirty="0" smtClean="0"/>
              <a:t>Paul writes from prison in Rome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650217"/>
            <a:ext cx="7146540" cy="646331"/>
          </a:xfrm>
          <a:prstGeom prst="rect">
            <a:avLst/>
          </a:prstGeom>
          <a:solidFill>
            <a:srgbClr val="FF0000"/>
          </a:solidFill>
          <a:effectLst>
            <a:glow rad="25400">
              <a:schemeClr val="accent1">
                <a:alpha val="40000"/>
              </a:schemeClr>
            </a:glow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Place – </a:t>
            </a:r>
            <a:r>
              <a:rPr lang="en-GB" sz="3200" dirty="0" smtClean="0"/>
              <a:t>letter’s first readers were in </a:t>
            </a:r>
            <a:r>
              <a:rPr lang="en-GB" sz="3200" dirty="0" err="1" smtClean="0"/>
              <a:t>Colosse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01824" y="4438853"/>
            <a:ext cx="7920880" cy="2123658"/>
          </a:xfrm>
          <a:prstGeom prst="rect">
            <a:avLst/>
          </a:prstGeom>
          <a:solidFill>
            <a:srgbClr val="0070C0"/>
          </a:solidFill>
          <a:effectLst>
            <a:glow rad="25400">
              <a:schemeClr val="accent1">
                <a:alpha val="40000"/>
              </a:schemeClr>
            </a:glow>
            <a:softEdge rad="31750"/>
          </a:effectLst>
          <a:scene3d>
            <a:camera prst="obliqueTop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People – </a:t>
            </a:r>
            <a:r>
              <a:rPr lang="en-GB" sz="3200" dirty="0" smtClean="0"/>
              <a:t>v1 Paul and Timothy</a:t>
            </a:r>
          </a:p>
          <a:p>
            <a:r>
              <a:rPr lang="en-GB" sz="3200" dirty="0" smtClean="0"/>
              <a:t>V1 – Philemon, </a:t>
            </a:r>
            <a:r>
              <a:rPr lang="en-GB" sz="3200" dirty="0" err="1" smtClean="0"/>
              <a:t>Apphia</a:t>
            </a:r>
            <a:r>
              <a:rPr lang="en-GB" sz="3200" dirty="0" smtClean="0"/>
              <a:t>, </a:t>
            </a:r>
            <a:r>
              <a:rPr lang="en-GB" sz="3200" dirty="0" err="1" smtClean="0"/>
              <a:t>Archippus</a:t>
            </a:r>
            <a:r>
              <a:rPr lang="en-GB" sz="3200" dirty="0" smtClean="0"/>
              <a:t>, the church</a:t>
            </a:r>
          </a:p>
          <a:p>
            <a:r>
              <a:rPr lang="en-GB" sz="3200" dirty="0" smtClean="0"/>
              <a:t>V10 – </a:t>
            </a:r>
            <a:r>
              <a:rPr lang="en-GB" sz="3200" dirty="0" err="1" smtClean="0"/>
              <a:t>Onesimus</a:t>
            </a:r>
            <a:endParaRPr lang="en-GB" sz="3200" dirty="0" smtClean="0"/>
          </a:p>
          <a:p>
            <a:r>
              <a:rPr lang="en-GB" sz="3200" dirty="0" smtClean="0"/>
              <a:t>V23 – </a:t>
            </a:r>
            <a:r>
              <a:rPr lang="en-GB" sz="3200" dirty="0" err="1" smtClean="0"/>
              <a:t>Epaphras</a:t>
            </a:r>
            <a:r>
              <a:rPr lang="en-GB" sz="3200" dirty="0" smtClean="0"/>
              <a:t>, Mark, Aristarchus, Demas, Luke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5067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352928" cy="5139952"/>
          </a:xfrm>
        </p:spPr>
        <p:txBody>
          <a:bodyPr>
            <a:noAutofit/>
          </a:bodyPr>
          <a:lstStyle/>
          <a:p>
            <a:r>
              <a:rPr lang="en-GB" sz="3000" b="1" baseline="30000" dirty="0" smtClean="0">
                <a:solidFill>
                  <a:schemeClr val="bg1"/>
                </a:solidFill>
              </a:rPr>
              <a:t>5 </a:t>
            </a:r>
            <a:r>
              <a:rPr lang="en-GB" sz="3000" dirty="0" smtClean="0">
                <a:solidFill>
                  <a:srgbClr val="000000"/>
                </a:solidFill>
                <a:latin typeface="Helvetica Neue"/>
              </a:rPr>
              <a:t>I hear about your love </a:t>
            </a:r>
            <a:r>
              <a:rPr lang="en-GB" sz="3000" dirty="0">
                <a:solidFill>
                  <a:srgbClr val="000000"/>
                </a:solidFill>
                <a:latin typeface="Helvetica Neue"/>
              </a:rPr>
              <a:t>for all His holy people</a:t>
            </a:r>
            <a:endParaRPr lang="en-GB" sz="3000" b="1" baseline="30000" dirty="0" smtClean="0">
              <a:solidFill>
                <a:schemeClr val="bg1"/>
              </a:solidFill>
            </a:endParaRPr>
          </a:p>
          <a:p>
            <a:r>
              <a:rPr lang="en-GB" sz="3000" b="1" baseline="30000" dirty="0" smtClean="0">
                <a:solidFill>
                  <a:schemeClr val="bg1"/>
                </a:solidFill>
              </a:rPr>
              <a:t>6</a:t>
            </a:r>
            <a:r>
              <a:rPr lang="en-GB" sz="3000" i="1" dirty="0">
                <a:solidFill>
                  <a:srgbClr val="000000"/>
                </a:solidFill>
                <a:latin typeface="Helvetica Neue"/>
              </a:rPr>
              <a:t> I pray that 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you may be active in </a:t>
            </a:r>
            <a:r>
              <a:rPr lang="en-GB" sz="3000" i="1" u="sng" dirty="0" smtClean="0">
                <a:solidFill>
                  <a:srgbClr val="000000"/>
                </a:solidFill>
                <a:latin typeface="Helvetica Neue"/>
              </a:rPr>
              <a:t>sharing your faith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, so that you will have a </a:t>
            </a:r>
            <a:r>
              <a:rPr lang="en-GB" sz="3000" b="1" i="1" dirty="0" smtClean="0">
                <a:solidFill>
                  <a:srgbClr val="000000"/>
                </a:solidFill>
                <a:latin typeface="Helvetica Neue"/>
              </a:rPr>
              <a:t>full </a:t>
            </a:r>
            <a:r>
              <a:rPr lang="en-GB" sz="3000" b="1" i="1" dirty="0">
                <a:solidFill>
                  <a:srgbClr val="000000"/>
                </a:solidFill>
                <a:latin typeface="Helvetica Neue"/>
              </a:rPr>
              <a:t>understanding of every good thing we </a:t>
            </a:r>
            <a:r>
              <a:rPr lang="en-GB" sz="3000" b="1" i="1" dirty="0" smtClean="0">
                <a:solidFill>
                  <a:srgbClr val="000000"/>
                </a:solidFill>
                <a:latin typeface="Helvetica Neue"/>
              </a:rPr>
              <a:t>have in </a:t>
            </a:r>
            <a:r>
              <a:rPr lang="en-GB" sz="3000" b="1" i="1" dirty="0">
                <a:solidFill>
                  <a:srgbClr val="000000"/>
                </a:solidFill>
                <a:latin typeface="Helvetica Neue"/>
              </a:rPr>
              <a:t>Christ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.  </a:t>
            </a:r>
            <a:r>
              <a:rPr lang="en-GB" sz="3000" b="1" baseline="30000" dirty="0" smtClean="0">
                <a:solidFill>
                  <a:schemeClr val="bg1"/>
                </a:solidFill>
              </a:rPr>
              <a:t>7</a:t>
            </a:r>
            <a:r>
              <a:rPr lang="en-GB" sz="3000" i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Your </a:t>
            </a:r>
            <a:r>
              <a:rPr lang="en-GB" sz="3000" i="1" dirty="0">
                <a:solidFill>
                  <a:srgbClr val="000000"/>
                </a:solidFill>
                <a:latin typeface="Helvetica Neue"/>
              </a:rPr>
              <a:t>love has given me great joy and encouragement, because you, brother, have refreshed the hearts of the Lord’s 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people.</a:t>
            </a:r>
            <a:endParaRPr lang="en-GB" sz="3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302022"/>
            <a:ext cx="6624736" cy="10387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/>
              <a:t>Paul’s plea v4-7 –</a:t>
            </a:r>
            <a:br>
              <a:rPr lang="en-GB" b="1" dirty="0"/>
            </a:br>
            <a:r>
              <a:rPr lang="en-GB" b="1" dirty="0"/>
              <a:t> the Gospel in </a:t>
            </a:r>
            <a:r>
              <a:rPr lang="en-GB" b="1" dirty="0" err="1"/>
              <a:t>philemon’s</a:t>
            </a:r>
            <a:r>
              <a:rPr lang="en-GB" b="1" dirty="0"/>
              <a:t> life</a:t>
            </a:r>
          </a:p>
        </p:txBody>
      </p:sp>
    </p:spTree>
    <p:extLst>
      <p:ext uri="{BB962C8B-B14F-4D97-AF65-F5344CB8AC3E}">
        <p14:creationId xmlns:p14="http://schemas.microsoft.com/office/powerpoint/2010/main" val="32264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496944" cy="3960440"/>
          </a:xfrm>
        </p:spPr>
        <p:txBody>
          <a:bodyPr>
            <a:noAutofit/>
          </a:bodyPr>
          <a:lstStyle/>
          <a:p>
            <a:r>
              <a:rPr lang="en-GB" sz="3000" b="1" baseline="30000" dirty="0">
                <a:solidFill>
                  <a:schemeClr val="bg1"/>
                </a:solidFill>
              </a:rPr>
              <a:t>8</a:t>
            </a:r>
            <a:r>
              <a:rPr lang="en-GB" sz="3000" b="1" baseline="30000" dirty="0">
                <a:solidFill>
                  <a:schemeClr val="bg1"/>
                </a:solidFill>
              </a:rPr>
              <a:t> </a:t>
            </a:r>
            <a:r>
              <a:rPr lang="en-GB" sz="3000" b="1" baseline="30000" dirty="0"/>
              <a:t> 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Therefore</a:t>
            </a:r>
            <a:r>
              <a:rPr lang="en-GB" sz="3000" i="1" dirty="0">
                <a:solidFill>
                  <a:srgbClr val="000000"/>
                </a:solidFill>
                <a:latin typeface="Helvetica Neue"/>
              </a:rPr>
              <a:t>, although in Christ I could be </a:t>
            </a:r>
            <a:r>
              <a:rPr lang="en-GB" sz="3000" i="1" u="sng" dirty="0">
                <a:solidFill>
                  <a:srgbClr val="000000"/>
                </a:solidFill>
                <a:latin typeface="Helvetica Neue"/>
              </a:rPr>
              <a:t>bold</a:t>
            </a:r>
            <a:r>
              <a:rPr lang="en-GB" sz="3000" i="1" dirty="0">
                <a:solidFill>
                  <a:srgbClr val="000000"/>
                </a:solidFill>
                <a:latin typeface="Helvetica Neue"/>
              </a:rPr>
              <a:t> and order you to do what you ought to do, </a:t>
            </a:r>
            <a:r>
              <a:rPr lang="en-GB" sz="3000" b="1" baseline="30000" dirty="0">
                <a:solidFill>
                  <a:schemeClr val="bg1"/>
                </a:solidFill>
              </a:rPr>
              <a:t>9</a:t>
            </a:r>
            <a:r>
              <a:rPr lang="en-GB" sz="3000" i="1" dirty="0">
                <a:solidFill>
                  <a:srgbClr val="000000"/>
                </a:solidFill>
                <a:latin typeface="Helvetica Neue"/>
              </a:rPr>
              <a:t> yet I prefer to appeal to you on the basis of love. 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I then as </a:t>
            </a:r>
            <a:r>
              <a:rPr lang="en-GB" sz="3000" i="1" dirty="0">
                <a:solidFill>
                  <a:srgbClr val="000000"/>
                </a:solidFill>
                <a:latin typeface="Helvetica Neue"/>
              </a:rPr>
              <a:t>Paul – an old man and now also a prisoner of Christ Jesus 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–</a:t>
            </a:r>
            <a:r>
              <a:rPr lang="en-GB" sz="3000" b="1" baseline="30000" dirty="0" smtClean="0">
                <a:solidFill>
                  <a:schemeClr val="bg1"/>
                </a:solidFill>
              </a:rPr>
              <a:t>10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 I appeal to you for my son </a:t>
            </a:r>
            <a:r>
              <a:rPr lang="en-GB" sz="3000" i="1" dirty="0" err="1" smtClean="0">
                <a:solidFill>
                  <a:srgbClr val="000000"/>
                </a:solidFill>
                <a:latin typeface="Helvetica Neue"/>
              </a:rPr>
              <a:t>Onesimus</a:t>
            </a:r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, who became my son while I was in chains. </a:t>
            </a:r>
            <a:endParaRPr lang="en-GB" sz="3000" i="1" dirty="0">
              <a:solidFill>
                <a:srgbClr val="000000"/>
              </a:solidFill>
              <a:latin typeface="Helvetica Neue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302022"/>
            <a:ext cx="6624736" cy="10387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/>
              <a:t>Paul’s plea v8-10 </a:t>
            </a:r>
            <a:br>
              <a:rPr lang="en-GB" b="1" dirty="0"/>
            </a:br>
            <a:r>
              <a:rPr lang="en-GB" b="1" dirty="0"/>
              <a:t>- Love Goes beyond duty</a:t>
            </a:r>
          </a:p>
        </p:txBody>
      </p:sp>
    </p:spTree>
    <p:extLst>
      <p:ext uri="{BB962C8B-B14F-4D97-AF65-F5344CB8AC3E}">
        <p14:creationId xmlns:p14="http://schemas.microsoft.com/office/powerpoint/2010/main" val="8655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280920" cy="576064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GB" sz="3200" b="1" dirty="0">
                <a:solidFill>
                  <a:schemeClr val="bg1"/>
                </a:solidFill>
              </a:rPr>
              <a:t>Paul gives 4 reasons why Philemon </a:t>
            </a:r>
            <a:r>
              <a:rPr lang="en-GB" sz="3200" b="1" dirty="0" smtClean="0">
                <a:solidFill>
                  <a:schemeClr val="bg1"/>
                </a:solidFill>
              </a:rPr>
              <a:t>should forgive </a:t>
            </a:r>
            <a:r>
              <a:rPr lang="en-GB" sz="3200" b="1" dirty="0" err="1" smtClean="0">
                <a:solidFill>
                  <a:schemeClr val="bg1"/>
                </a:solidFill>
              </a:rPr>
              <a:t>Onesimus</a:t>
            </a:r>
            <a:endParaRPr lang="en-GB" sz="3200" b="1" dirty="0" smtClean="0">
              <a:solidFill>
                <a:schemeClr val="bg1"/>
              </a:solidFill>
            </a:endParaRPr>
          </a:p>
          <a:p>
            <a:pPr lvl="1">
              <a:lnSpc>
                <a:spcPts val="3200"/>
              </a:lnSpc>
            </a:pPr>
            <a:r>
              <a:rPr lang="en-GB" sz="3200" b="1" dirty="0" smtClean="0">
                <a:solidFill>
                  <a:schemeClr val="bg1"/>
                </a:solidFill>
              </a:rPr>
              <a:t>1. He is useful v11-14</a:t>
            </a:r>
          </a:p>
          <a:p>
            <a:pPr lvl="2">
              <a:lnSpc>
                <a:spcPts val="3200"/>
              </a:lnSpc>
            </a:pPr>
            <a:r>
              <a:rPr lang="en-GB" sz="3200" i="1" dirty="0" smtClean="0">
                <a:solidFill>
                  <a:srgbClr val="000000"/>
                </a:solidFill>
              </a:rPr>
              <a:t>Formerly </a:t>
            </a:r>
            <a:r>
              <a:rPr lang="en-GB" sz="3200" i="1" dirty="0">
                <a:solidFill>
                  <a:srgbClr val="000000"/>
                </a:solidFill>
              </a:rPr>
              <a:t>he was useless to you, but now he has become useful both to you and to </a:t>
            </a:r>
            <a:r>
              <a:rPr lang="en-GB" sz="3200" i="1" dirty="0" smtClean="0">
                <a:solidFill>
                  <a:srgbClr val="000000"/>
                </a:solidFill>
              </a:rPr>
              <a:t>me. </a:t>
            </a:r>
            <a:r>
              <a:rPr lang="en-GB" sz="3200" b="1" baseline="30000" dirty="0">
                <a:solidFill>
                  <a:schemeClr val="bg1"/>
                </a:solidFill>
              </a:rPr>
              <a:t>12</a:t>
            </a:r>
            <a:r>
              <a:rPr lang="en-GB" sz="3200" i="1" dirty="0" smtClean="0">
                <a:solidFill>
                  <a:srgbClr val="000000"/>
                </a:solidFill>
              </a:rPr>
              <a:t> I am sending him – who is my very heart - back to you. </a:t>
            </a:r>
            <a:r>
              <a:rPr lang="en-GB" sz="3200" b="1" baseline="30000" dirty="0">
                <a:solidFill>
                  <a:schemeClr val="bg1"/>
                </a:solidFill>
              </a:rPr>
              <a:t>13</a:t>
            </a:r>
            <a:r>
              <a:rPr lang="en-GB" sz="3200" i="1" dirty="0" smtClean="0">
                <a:solidFill>
                  <a:srgbClr val="000000"/>
                </a:solidFill>
              </a:rPr>
              <a:t> I would like to keep him with me so he could take your place in helping me while I am in chains for the gospel </a:t>
            </a:r>
            <a:r>
              <a:rPr lang="en-GB" sz="3200" b="1" baseline="30000" dirty="0" smtClean="0">
                <a:solidFill>
                  <a:schemeClr val="bg1"/>
                </a:solidFill>
              </a:rPr>
              <a:t>14</a:t>
            </a:r>
            <a:r>
              <a:rPr lang="en-GB" sz="3200" i="1" dirty="0">
                <a:solidFill>
                  <a:srgbClr val="000000"/>
                </a:solidFill>
              </a:rPr>
              <a:t> But I did not want to do anything without your consent, so that any favour you do would not seem forced but would be </a:t>
            </a:r>
            <a:r>
              <a:rPr lang="en-GB" sz="3200" i="1" u="sng" dirty="0">
                <a:solidFill>
                  <a:srgbClr val="000000"/>
                </a:solidFill>
              </a:rPr>
              <a:t>voluntary</a:t>
            </a:r>
            <a:r>
              <a:rPr lang="en-GB" sz="3200" i="1" dirty="0">
                <a:solidFill>
                  <a:srgbClr val="000000"/>
                </a:solidFill>
              </a:rPr>
              <a:t>.</a:t>
            </a:r>
            <a:endParaRPr lang="en-GB" sz="3200" i="1" dirty="0">
              <a:solidFill>
                <a:srgbClr val="000000"/>
              </a:solidFill>
            </a:endParaRPr>
          </a:p>
          <a:p>
            <a:pPr marL="914400" lvl="2" indent="0">
              <a:lnSpc>
                <a:spcPts val="3200"/>
              </a:lnSpc>
              <a:buNone/>
            </a:pPr>
            <a:endParaRPr lang="en-GB" sz="3200" i="1" dirty="0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188640"/>
            <a:ext cx="6624736" cy="64807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/>
              <a:t>Phil v10-21 – reasons to forgive</a:t>
            </a:r>
          </a:p>
        </p:txBody>
      </p:sp>
    </p:spTree>
    <p:extLst>
      <p:ext uri="{BB962C8B-B14F-4D97-AF65-F5344CB8AC3E}">
        <p14:creationId xmlns:p14="http://schemas.microsoft.com/office/powerpoint/2010/main" val="41874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052736"/>
            <a:ext cx="8928992" cy="576064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GB" sz="3200" b="1" dirty="0" smtClean="0">
                <a:solidFill>
                  <a:schemeClr val="bg1"/>
                </a:solidFill>
              </a:rPr>
              <a:t>Paul’s reasons Philemon </a:t>
            </a:r>
            <a:r>
              <a:rPr lang="en-GB" sz="3200" b="1" dirty="0" smtClean="0">
                <a:solidFill>
                  <a:schemeClr val="bg1"/>
                </a:solidFill>
              </a:rPr>
              <a:t>should forgive </a:t>
            </a:r>
            <a:r>
              <a:rPr lang="en-GB" sz="3200" b="1" dirty="0" err="1" smtClean="0">
                <a:solidFill>
                  <a:schemeClr val="bg1"/>
                </a:solidFill>
              </a:rPr>
              <a:t>Onesimus</a:t>
            </a:r>
            <a:endParaRPr lang="en-GB" sz="3200" b="1" dirty="0" smtClean="0">
              <a:solidFill>
                <a:schemeClr val="bg1"/>
              </a:solidFill>
            </a:endParaRPr>
          </a:p>
          <a:p>
            <a:pPr lvl="1">
              <a:lnSpc>
                <a:spcPts val="3200"/>
              </a:lnSpc>
            </a:pPr>
            <a:r>
              <a:rPr lang="en-GB" sz="3200" b="1" dirty="0" smtClean="0">
                <a:solidFill>
                  <a:schemeClr val="bg1"/>
                </a:solidFill>
              </a:rPr>
              <a:t>2. He </a:t>
            </a:r>
            <a:r>
              <a:rPr lang="en-GB" sz="3200" b="1" dirty="0">
                <a:solidFill>
                  <a:schemeClr val="bg1"/>
                </a:solidFill>
              </a:rPr>
              <a:t>is a brother</a:t>
            </a:r>
          </a:p>
          <a:p>
            <a:pPr lvl="2">
              <a:lnSpc>
                <a:spcPts val="3200"/>
              </a:lnSpc>
            </a:pPr>
            <a:r>
              <a:rPr lang="en-GB" sz="3200" dirty="0" smtClean="0">
                <a:solidFill>
                  <a:schemeClr val="bg1"/>
                </a:solidFill>
              </a:rPr>
              <a:t>V15-16 </a:t>
            </a:r>
            <a:r>
              <a:rPr lang="en-GB" sz="3200" i="1" dirty="0" smtClean="0">
                <a:solidFill>
                  <a:srgbClr val="000000"/>
                </a:solidFill>
                <a:latin typeface="Helvetica Neue"/>
              </a:rPr>
              <a:t>Perhaps </a:t>
            </a:r>
            <a:r>
              <a:rPr lang="en-GB" sz="3200" i="1" dirty="0">
                <a:solidFill>
                  <a:srgbClr val="000000"/>
                </a:solidFill>
                <a:latin typeface="Helvetica Neue"/>
              </a:rPr>
              <a:t>the reason he was separated from you for a little while was that you might have him back for ever – </a:t>
            </a:r>
            <a:r>
              <a:rPr lang="en-GB" sz="3200" b="1" baseline="30000" dirty="0">
                <a:solidFill>
                  <a:schemeClr val="bg1"/>
                </a:solidFill>
              </a:rPr>
              <a:t>16</a:t>
            </a:r>
            <a:r>
              <a:rPr lang="en-GB" sz="3200" i="1" dirty="0">
                <a:solidFill>
                  <a:srgbClr val="000000"/>
                </a:solidFill>
                <a:latin typeface="Helvetica Neue"/>
              </a:rPr>
              <a:t> no longer as a slave, but better than a slave, as a dear brother. He is very dear to me but even dearer to you, both as a fellow man and as a brother in the Lord</a:t>
            </a:r>
            <a:r>
              <a:rPr lang="en-GB" sz="3200" i="1" dirty="0" smtClean="0">
                <a:solidFill>
                  <a:srgbClr val="000000"/>
                </a:solidFill>
                <a:latin typeface="Helvetica Neue"/>
              </a:rPr>
              <a:t>.</a:t>
            </a:r>
          </a:p>
          <a:p>
            <a:pPr lvl="2">
              <a:lnSpc>
                <a:spcPts val="3200"/>
              </a:lnSpc>
            </a:pPr>
            <a:r>
              <a:rPr lang="en-GB" sz="3200" dirty="0" smtClean="0">
                <a:solidFill>
                  <a:srgbClr val="000000"/>
                </a:solidFill>
                <a:latin typeface="Helvetica Neue"/>
              </a:rPr>
              <a:t>Gen 50v20; Gal 3v28</a:t>
            </a:r>
            <a:endParaRPr lang="en-GB" sz="3200" dirty="0">
              <a:solidFill>
                <a:srgbClr val="000000"/>
              </a:solidFill>
              <a:latin typeface="Helvetica Neue"/>
            </a:endParaRPr>
          </a:p>
          <a:p>
            <a:pPr lvl="2">
              <a:lnSpc>
                <a:spcPts val="3200"/>
              </a:lnSpc>
            </a:pPr>
            <a:endParaRPr lang="en-GB" sz="3200" i="1" dirty="0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88640"/>
            <a:ext cx="6624736" cy="64807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/>
              <a:t>Phil v10-21 – reasons to forgive</a:t>
            </a:r>
          </a:p>
        </p:txBody>
      </p:sp>
    </p:spTree>
    <p:extLst>
      <p:ext uri="{BB962C8B-B14F-4D97-AF65-F5344CB8AC3E}">
        <p14:creationId xmlns:p14="http://schemas.microsoft.com/office/powerpoint/2010/main" val="12899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052736"/>
            <a:ext cx="8820472" cy="576064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GB" sz="3200" b="1" dirty="0">
                <a:solidFill>
                  <a:schemeClr val="bg1"/>
                </a:solidFill>
              </a:rPr>
              <a:t>Paul’s reasons Philemon should forgive </a:t>
            </a:r>
            <a:r>
              <a:rPr lang="en-GB" sz="3200" b="1" dirty="0" err="1">
                <a:solidFill>
                  <a:schemeClr val="bg1"/>
                </a:solidFill>
              </a:rPr>
              <a:t>Onesimus</a:t>
            </a:r>
            <a:endParaRPr lang="en-GB" sz="3200" b="1" dirty="0">
              <a:solidFill>
                <a:schemeClr val="bg1"/>
              </a:solidFill>
            </a:endParaRPr>
          </a:p>
          <a:p>
            <a:pPr lvl="1">
              <a:lnSpc>
                <a:spcPts val="3200"/>
              </a:lnSpc>
            </a:pPr>
            <a:r>
              <a:rPr lang="en-GB" sz="3200" b="1" dirty="0" smtClean="0">
                <a:solidFill>
                  <a:schemeClr val="bg1"/>
                </a:solidFill>
              </a:rPr>
              <a:t>3. Forgive for my sake </a:t>
            </a:r>
          </a:p>
          <a:p>
            <a:pPr lvl="2">
              <a:lnSpc>
                <a:spcPts val="3200"/>
              </a:lnSpc>
            </a:pPr>
            <a:r>
              <a:rPr lang="en-GB" sz="2800" dirty="0" smtClean="0">
                <a:solidFill>
                  <a:srgbClr val="000000"/>
                </a:solidFill>
              </a:rPr>
              <a:t>Because </a:t>
            </a:r>
            <a:r>
              <a:rPr lang="en-GB" sz="2800" dirty="0" err="1">
                <a:solidFill>
                  <a:srgbClr val="000000"/>
                </a:solidFill>
              </a:rPr>
              <a:t>Onesimus</a:t>
            </a:r>
            <a:r>
              <a:rPr lang="en-GB" sz="2800" dirty="0">
                <a:solidFill>
                  <a:srgbClr val="000000"/>
                </a:solidFill>
              </a:rPr>
              <a:t> is dear to me “my son”, “my very heart</a:t>
            </a:r>
            <a:r>
              <a:rPr lang="en-GB" sz="2800" dirty="0" smtClean="0">
                <a:solidFill>
                  <a:srgbClr val="000000"/>
                </a:solidFill>
              </a:rPr>
              <a:t>” and “very dear to me </a:t>
            </a:r>
            <a:r>
              <a:rPr lang="en-GB" sz="2800" dirty="0">
                <a:solidFill>
                  <a:srgbClr val="000000"/>
                </a:solidFill>
              </a:rPr>
              <a:t>v10</a:t>
            </a:r>
            <a:r>
              <a:rPr lang="en-GB" sz="2800" dirty="0">
                <a:solidFill>
                  <a:srgbClr val="000000"/>
                </a:solidFill>
              </a:rPr>
              <a:t>, 12, 16</a:t>
            </a:r>
          </a:p>
          <a:p>
            <a:pPr lvl="2">
              <a:lnSpc>
                <a:spcPts val="3200"/>
              </a:lnSpc>
            </a:pPr>
            <a:r>
              <a:rPr lang="en-GB" sz="2800" dirty="0" smtClean="0">
                <a:solidFill>
                  <a:srgbClr val="000000"/>
                </a:solidFill>
              </a:rPr>
              <a:t> Receive him as you would receive me (v17)</a:t>
            </a:r>
          </a:p>
          <a:p>
            <a:pPr lvl="2">
              <a:lnSpc>
                <a:spcPts val="2800"/>
              </a:lnSpc>
            </a:pPr>
            <a:r>
              <a:rPr lang="en-GB" sz="2800" dirty="0" smtClean="0">
                <a:solidFill>
                  <a:srgbClr val="000000"/>
                </a:solidFill>
              </a:rPr>
              <a:t>I will cover your loss – I will pay the price (v18-19a)</a:t>
            </a:r>
          </a:p>
          <a:p>
            <a:pPr lvl="3">
              <a:lnSpc>
                <a:spcPts val="2800"/>
              </a:lnSpc>
            </a:pPr>
            <a:r>
              <a:rPr lang="en-GB" sz="2800" i="1" dirty="0">
                <a:solidFill>
                  <a:srgbClr val="000000"/>
                </a:solidFill>
                <a:latin typeface="Helvetica Neue"/>
              </a:rPr>
              <a:t>If he has done you any wrong or owes you anything, charge it to me.</a:t>
            </a:r>
            <a:r>
              <a:rPr lang="en-GB" sz="3200" b="1" baseline="30000" dirty="0">
                <a:solidFill>
                  <a:schemeClr val="bg1"/>
                </a:solidFill>
              </a:rPr>
              <a:t>19</a:t>
            </a:r>
            <a:r>
              <a:rPr lang="en-GB" sz="2800" i="1" dirty="0">
                <a:solidFill>
                  <a:srgbClr val="000000"/>
                </a:solidFill>
                <a:latin typeface="Helvetica Neue"/>
              </a:rPr>
              <a:t> I, Paul, am writing this with my own hand. </a:t>
            </a:r>
            <a:r>
              <a:rPr lang="en-GB" sz="2800" i="1" dirty="0">
                <a:solidFill>
                  <a:srgbClr val="000000"/>
                </a:solidFill>
                <a:latin typeface="Helvetica Neue"/>
              </a:rPr>
              <a:t>I will pay it back </a:t>
            </a:r>
            <a:r>
              <a:rPr lang="en-GB" sz="2800" i="1" dirty="0" smtClean="0">
                <a:solidFill>
                  <a:srgbClr val="000000"/>
                </a:solidFill>
                <a:latin typeface="Helvetica Neue"/>
              </a:rPr>
              <a:t>–</a:t>
            </a:r>
            <a:r>
              <a:rPr lang="en-GB" sz="2800" dirty="0"/>
              <a:t> </a:t>
            </a:r>
            <a:endParaRPr lang="en-GB" sz="2800" dirty="0" smtClean="0">
              <a:solidFill>
                <a:srgbClr val="000000"/>
              </a:solidFill>
            </a:endParaRPr>
          </a:p>
          <a:p>
            <a:pPr lvl="3">
              <a:lnSpc>
                <a:spcPts val="2800"/>
              </a:lnSpc>
            </a:pPr>
            <a:r>
              <a:rPr lang="en-GB" sz="2800" dirty="0" smtClean="0">
                <a:solidFill>
                  <a:srgbClr val="000000"/>
                </a:solidFill>
              </a:rPr>
              <a:t>Roman law – Philemon’s rights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260648"/>
            <a:ext cx="6624736" cy="64807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/>
              <a:t>Phil v10-21 – reasons to forgive</a:t>
            </a:r>
          </a:p>
        </p:txBody>
      </p:sp>
    </p:spTree>
    <p:extLst>
      <p:ext uri="{BB962C8B-B14F-4D97-AF65-F5344CB8AC3E}">
        <p14:creationId xmlns:p14="http://schemas.microsoft.com/office/powerpoint/2010/main" val="319240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016" y="836712"/>
            <a:ext cx="8820472" cy="576064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GB" sz="3200" b="1" dirty="0">
                <a:solidFill>
                  <a:schemeClr val="bg1"/>
                </a:solidFill>
              </a:rPr>
              <a:t>Paul’s reasons Philemon should forgive </a:t>
            </a:r>
            <a:r>
              <a:rPr lang="en-GB" sz="3200" b="1" dirty="0" err="1">
                <a:solidFill>
                  <a:schemeClr val="bg1"/>
                </a:solidFill>
              </a:rPr>
              <a:t>Onesimus</a:t>
            </a:r>
            <a:endParaRPr lang="en-GB" sz="3200" b="1" dirty="0">
              <a:solidFill>
                <a:schemeClr val="bg1"/>
              </a:solidFill>
            </a:endParaRPr>
          </a:p>
          <a:p>
            <a:pPr lvl="1">
              <a:lnSpc>
                <a:spcPts val="3200"/>
              </a:lnSpc>
            </a:pPr>
            <a:r>
              <a:rPr lang="en-GB" sz="3200" b="1" dirty="0" smtClean="0">
                <a:solidFill>
                  <a:schemeClr val="bg1"/>
                </a:solidFill>
              </a:rPr>
              <a:t>4. Forgive </a:t>
            </a:r>
            <a:r>
              <a:rPr lang="en-GB" sz="3200" b="1" dirty="0">
                <a:solidFill>
                  <a:schemeClr val="bg1"/>
                </a:solidFill>
              </a:rPr>
              <a:t>for </a:t>
            </a:r>
            <a:r>
              <a:rPr lang="en-GB" sz="3200" b="1" dirty="0" smtClean="0">
                <a:solidFill>
                  <a:schemeClr val="bg1"/>
                </a:solidFill>
              </a:rPr>
              <a:t>the gospel’s sake </a:t>
            </a:r>
            <a:r>
              <a:rPr lang="en-GB" sz="3200" dirty="0" smtClean="0">
                <a:solidFill>
                  <a:schemeClr val="bg1"/>
                </a:solidFill>
              </a:rPr>
              <a:t>v</a:t>
            </a:r>
            <a:r>
              <a:rPr lang="en-GB" sz="3200" dirty="0" smtClean="0">
                <a:solidFill>
                  <a:srgbClr val="000000"/>
                </a:solidFill>
              </a:rPr>
              <a:t>19b-21 </a:t>
            </a:r>
            <a:r>
              <a:rPr lang="en-GB" sz="3200" dirty="0"/>
              <a:t> </a:t>
            </a:r>
            <a:endParaRPr lang="en-GB" sz="3200" dirty="0" smtClean="0"/>
          </a:p>
          <a:p>
            <a:pPr lvl="2">
              <a:lnSpc>
                <a:spcPts val="3200"/>
              </a:lnSpc>
            </a:pPr>
            <a:r>
              <a:rPr lang="en-GB" sz="2800" i="1" dirty="0" smtClean="0">
                <a:solidFill>
                  <a:srgbClr val="000000"/>
                </a:solidFill>
              </a:rPr>
              <a:t>not </a:t>
            </a:r>
            <a:r>
              <a:rPr lang="en-GB" sz="2800" i="1" dirty="0">
                <a:solidFill>
                  <a:srgbClr val="000000"/>
                </a:solidFill>
              </a:rPr>
              <a:t>to mention that you owe me </a:t>
            </a:r>
            <a:r>
              <a:rPr lang="en-GB" sz="2800" i="1" u="sng" dirty="0">
                <a:solidFill>
                  <a:srgbClr val="000000"/>
                </a:solidFill>
              </a:rPr>
              <a:t>your very self</a:t>
            </a:r>
            <a:r>
              <a:rPr lang="en-GB" sz="2800" i="1" dirty="0">
                <a:solidFill>
                  <a:srgbClr val="000000"/>
                </a:solidFill>
              </a:rPr>
              <a:t>. </a:t>
            </a:r>
            <a:r>
              <a:rPr lang="en-GB" sz="2800" b="1" baseline="30000" dirty="0">
                <a:solidFill>
                  <a:schemeClr val="bg1"/>
                </a:solidFill>
              </a:rPr>
              <a:t>20</a:t>
            </a:r>
            <a:r>
              <a:rPr lang="en-GB" sz="2800" i="1" dirty="0">
                <a:solidFill>
                  <a:srgbClr val="000000"/>
                </a:solidFill>
              </a:rPr>
              <a:t> I do wish, brother, that I may have some benefit from you in the Lord; refresh my heart in Christ.</a:t>
            </a:r>
            <a:r>
              <a:rPr lang="en-GB" sz="2800" b="1" baseline="30000" dirty="0">
                <a:solidFill>
                  <a:schemeClr val="bg1"/>
                </a:solidFill>
              </a:rPr>
              <a:t>21</a:t>
            </a:r>
            <a:r>
              <a:rPr lang="en-GB" sz="2800" i="1" dirty="0">
                <a:solidFill>
                  <a:srgbClr val="000000"/>
                </a:solidFill>
              </a:rPr>
              <a:t> Confident of your </a:t>
            </a:r>
            <a:r>
              <a:rPr lang="en-GB" sz="2800" b="1" i="1" u="sng" dirty="0">
                <a:solidFill>
                  <a:srgbClr val="000000"/>
                </a:solidFill>
              </a:rPr>
              <a:t>obedience</a:t>
            </a:r>
            <a:r>
              <a:rPr lang="en-GB" sz="2800" i="1" dirty="0">
                <a:solidFill>
                  <a:srgbClr val="000000"/>
                </a:solidFill>
              </a:rPr>
              <a:t>, I write to you, knowing that you will do even more than I ask</a:t>
            </a:r>
            <a:r>
              <a:rPr lang="en-GB" sz="2800" i="1" dirty="0" smtClean="0">
                <a:solidFill>
                  <a:srgbClr val="000000"/>
                </a:solidFill>
              </a:rPr>
              <a:t>.</a:t>
            </a:r>
          </a:p>
          <a:p>
            <a:pPr lvl="1">
              <a:lnSpc>
                <a:spcPts val="3200"/>
              </a:lnSpc>
            </a:pPr>
            <a:r>
              <a:rPr lang="en-GB" sz="2800" dirty="0" smtClean="0">
                <a:solidFill>
                  <a:srgbClr val="000000"/>
                </a:solidFill>
              </a:rPr>
              <a:t>Why obedience when Paul didn’t issue a command?</a:t>
            </a:r>
          </a:p>
          <a:p>
            <a:pPr lvl="2">
              <a:lnSpc>
                <a:spcPts val="3200"/>
              </a:lnSpc>
            </a:pPr>
            <a:r>
              <a:rPr lang="en-GB" sz="2800" dirty="0" smtClean="0">
                <a:solidFill>
                  <a:srgbClr val="000000"/>
                </a:solidFill>
              </a:rPr>
              <a:t>John 13v34-35 </a:t>
            </a:r>
            <a:r>
              <a:rPr lang="en-GB" sz="2800" i="1" dirty="0" smtClean="0">
                <a:solidFill>
                  <a:srgbClr val="000000"/>
                </a:solidFill>
              </a:rPr>
              <a:t>‘A new </a:t>
            </a:r>
            <a:r>
              <a:rPr lang="en-GB" sz="2800" i="1" dirty="0">
                <a:solidFill>
                  <a:srgbClr val="000000"/>
                </a:solidFill>
              </a:rPr>
              <a:t>command I give you: love one another. </a:t>
            </a:r>
            <a:r>
              <a:rPr lang="en-GB" sz="2800" i="1" dirty="0">
                <a:solidFill>
                  <a:srgbClr val="000000"/>
                </a:solidFill>
              </a:rPr>
              <a:t>As I have loved you, so you must love one another. </a:t>
            </a:r>
            <a:r>
              <a:rPr lang="en-GB" sz="2800" b="1" baseline="30000" dirty="0">
                <a:solidFill>
                  <a:schemeClr val="bg1"/>
                </a:solidFill>
              </a:rPr>
              <a:t>35 </a:t>
            </a:r>
            <a:r>
              <a:rPr lang="en-GB" sz="2800" i="1" dirty="0">
                <a:solidFill>
                  <a:srgbClr val="000000"/>
                </a:solidFill>
              </a:rPr>
              <a:t>By this everyone will know that you are my disciples, if you love one another.’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116632"/>
            <a:ext cx="6624736" cy="64807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/>
              <a:t>Phil v10-21 – reasons to forgive</a:t>
            </a:r>
          </a:p>
        </p:txBody>
      </p:sp>
    </p:spTree>
    <p:extLst>
      <p:ext uri="{BB962C8B-B14F-4D97-AF65-F5344CB8AC3E}">
        <p14:creationId xmlns:p14="http://schemas.microsoft.com/office/powerpoint/2010/main" val="234919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96" y="188640"/>
            <a:ext cx="7924800" cy="706090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Philemon – Background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544" y="980728"/>
            <a:ext cx="3816424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err="1" smtClean="0"/>
              <a:t>Onesimus</a:t>
            </a:r>
            <a:r>
              <a:rPr lang="en-GB" sz="3600" dirty="0" smtClean="0"/>
              <a:t>’ wrongs</a:t>
            </a:r>
            <a:endParaRPr lang="en-GB" sz="3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273" y="1772816"/>
            <a:ext cx="5400600" cy="49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5292080" y="1007220"/>
            <a:ext cx="1872208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Useless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1275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96" y="188640"/>
            <a:ext cx="7924800" cy="706090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Philemon – Background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544" y="980728"/>
            <a:ext cx="3816424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err="1" smtClean="0"/>
              <a:t>Onesimus</a:t>
            </a:r>
            <a:r>
              <a:rPr lang="en-GB" sz="3600" dirty="0" smtClean="0"/>
              <a:t>’ wrongs</a:t>
            </a:r>
            <a:endParaRPr lang="en-GB" sz="3600" dirty="0"/>
          </a:p>
        </p:txBody>
      </p:sp>
      <p:sp>
        <p:nvSpPr>
          <p:cNvPr id="3" name="AutoShape 2" descr="Image result for artful dod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4032448" cy="473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5076056" y="980728"/>
            <a:ext cx="2664296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Light fingered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1729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96" y="188640"/>
            <a:ext cx="7924800" cy="706090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Philemon – Background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544" y="980728"/>
            <a:ext cx="3816424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err="1" smtClean="0"/>
              <a:t>Onesimus</a:t>
            </a:r>
            <a:r>
              <a:rPr lang="en-GB" sz="3600" dirty="0" smtClean="0"/>
              <a:t>’ wrongs</a:t>
            </a:r>
            <a:endParaRPr lang="en-GB" sz="3600" dirty="0"/>
          </a:p>
        </p:txBody>
      </p:sp>
      <p:sp>
        <p:nvSpPr>
          <p:cNvPr id="3" name="AutoShape 2" descr="Image result for artful dod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5076056" y="980728"/>
            <a:ext cx="2664296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Left - AWOL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3921"/>
            <a:ext cx="6336704" cy="472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6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96" y="188640"/>
            <a:ext cx="7924800" cy="706090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Philemon – Background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544" y="980728"/>
            <a:ext cx="3816424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Philemon’s rights</a:t>
            </a:r>
            <a:endParaRPr lang="en-GB" sz="3600" dirty="0"/>
          </a:p>
        </p:txBody>
      </p:sp>
      <p:sp>
        <p:nvSpPr>
          <p:cNvPr id="3" name="AutoShape 2" descr="Image result for artful dod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1623640" y="1988840"/>
            <a:ext cx="3092376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Property owner </a:t>
            </a:r>
            <a:endParaRPr lang="en-GB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1619672" y="3023444"/>
            <a:ext cx="5256584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Lenient – branding (F or CF)</a:t>
            </a:r>
            <a:endParaRPr lang="en-GB" sz="3600" dirty="0"/>
          </a:p>
        </p:txBody>
      </p:sp>
      <p:sp>
        <p:nvSpPr>
          <p:cNvPr id="10" name="Rounded Rectangle 9"/>
          <p:cNvSpPr/>
          <p:nvPr/>
        </p:nvSpPr>
        <p:spPr>
          <a:xfrm>
            <a:off x="1619672" y="3959548"/>
            <a:ext cx="6552728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Harsh – case of </a:t>
            </a:r>
            <a:r>
              <a:rPr lang="en-GB" sz="3600" dirty="0" err="1" smtClean="0"/>
              <a:t>Pedaniu</a:t>
            </a:r>
            <a:r>
              <a:rPr lang="en-GB" sz="3600" dirty="0" err="1" smtClean="0"/>
              <a:t>s</a:t>
            </a:r>
            <a:r>
              <a:rPr lang="en-GB" sz="3600" dirty="0" smtClean="0"/>
              <a:t> </a:t>
            </a:r>
            <a:r>
              <a:rPr lang="en-GB" sz="3600" dirty="0" err="1" smtClean="0"/>
              <a:t>Secundus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9782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96" y="188640"/>
            <a:ext cx="7924800" cy="706090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god’s intervention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71600" y="1772816"/>
            <a:ext cx="7776864" cy="136815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V10 </a:t>
            </a:r>
            <a:r>
              <a:rPr lang="en-GB" sz="3600" i="1" dirty="0" smtClean="0"/>
              <a:t>– I appeal to you for my son </a:t>
            </a:r>
            <a:r>
              <a:rPr lang="en-GB" sz="3600" i="1" dirty="0" err="1" smtClean="0"/>
              <a:t>Onesimus</a:t>
            </a:r>
            <a:r>
              <a:rPr lang="en-GB" sz="3600" i="1" dirty="0" smtClean="0"/>
              <a:t>, who became my son while I was in chains</a:t>
            </a:r>
            <a:endParaRPr lang="en-GB" sz="3600" i="1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627559" y="980728"/>
            <a:ext cx="4664522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The runaway was found</a:t>
            </a:r>
            <a:endParaRPr lang="en-GB" sz="3600" dirty="0"/>
          </a:p>
        </p:txBody>
      </p:sp>
      <p:sp>
        <p:nvSpPr>
          <p:cNvPr id="14" name="Rounded Rectangle 13"/>
          <p:cNvSpPr/>
          <p:nvPr/>
        </p:nvSpPr>
        <p:spPr>
          <a:xfrm>
            <a:off x="1475656" y="3311476"/>
            <a:ext cx="4032448" cy="6935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/>
              <a:t>Prodigal son and Jonah?</a:t>
            </a:r>
            <a:endParaRPr lang="en-GB" sz="32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683568" y="4103564"/>
            <a:ext cx="6192688" cy="6935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The runaway returns - </a:t>
            </a:r>
            <a:r>
              <a:rPr lang="en-GB" sz="3200" dirty="0" smtClean="0"/>
              <a:t>Matt 5v23-24</a:t>
            </a:r>
            <a:endParaRPr lang="en-GB" sz="32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971600" y="4941168"/>
            <a:ext cx="7776864" cy="176386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Col 4v9 </a:t>
            </a:r>
            <a:r>
              <a:rPr lang="en-GB" sz="3600" i="1" dirty="0" smtClean="0"/>
              <a:t>“He</a:t>
            </a:r>
            <a:r>
              <a:rPr lang="en-GB" sz="3600" dirty="0" smtClean="0"/>
              <a:t> (</a:t>
            </a:r>
            <a:r>
              <a:rPr lang="en-GB" sz="3600" dirty="0" err="1" smtClean="0"/>
              <a:t>Tychicus</a:t>
            </a:r>
            <a:r>
              <a:rPr lang="en-GB" sz="3600" dirty="0" smtClean="0"/>
              <a:t>) </a:t>
            </a:r>
            <a:r>
              <a:rPr lang="en-GB" sz="3600" i="1" dirty="0" smtClean="0"/>
              <a:t>is coming with </a:t>
            </a:r>
            <a:r>
              <a:rPr lang="en-GB" sz="3600" i="1" dirty="0" err="1" smtClean="0"/>
              <a:t>Onesimus</a:t>
            </a:r>
            <a:r>
              <a:rPr lang="en-GB" sz="3600" i="1" dirty="0" smtClean="0"/>
              <a:t>, our faithful and dear brother who is one of you</a:t>
            </a:r>
            <a:r>
              <a:rPr lang="en-GB" sz="3600" dirty="0" smtClean="0"/>
              <a:t>” 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23225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4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4824536" cy="634082"/>
          </a:xfr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GB" b="1" dirty="0" smtClean="0"/>
              <a:t>Philemon - Paul’s plea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076251"/>
            <a:ext cx="8352928" cy="576064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A gospel greeting</a:t>
            </a:r>
          </a:p>
          <a:p>
            <a:r>
              <a:rPr lang="en-GB" sz="3200" b="1" baseline="30000" dirty="0" smtClean="0">
                <a:solidFill>
                  <a:schemeClr val="bg1"/>
                </a:solidFill>
              </a:rPr>
              <a:t>3</a:t>
            </a:r>
            <a:r>
              <a:rPr lang="en-GB" sz="3200" b="1" baseline="30000" dirty="0">
                <a:solidFill>
                  <a:schemeClr val="bg1"/>
                </a:solidFill>
              </a:rPr>
              <a:t> </a:t>
            </a:r>
            <a:r>
              <a:rPr lang="en-GB" sz="3200" i="1" dirty="0">
                <a:solidFill>
                  <a:srgbClr val="000000"/>
                </a:solidFill>
                <a:latin typeface="Helvetica Neue"/>
              </a:rPr>
              <a:t>Grace and peace to </a:t>
            </a:r>
            <a:r>
              <a:rPr lang="en-GB" sz="3200" i="1" dirty="0" smtClean="0">
                <a:solidFill>
                  <a:srgbClr val="000000"/>
                </a:solidFill>
                <a:latin typeface="Helvetica Neue"/>
              </a:rPr>
              <a:t>you</a:t>
            </a:r>
            <a:r>
              <a:rPr lang="en-GB" sz="3200" i="1" baseline="30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GB" sz="3200" i="1" dirty="0" smtClean="0">
                <a:solidFill>
                  <a:srgbClr val="000000"/>
                </a:solidFill>
                <a:latin typeface="Helvetica Neue"/>
              </a:rPr>
              <a:t>from </a:t>
            </a:r>
            <a:r>
              <a:rPr lang="en-GB" sz="3200" i="1" dirty="0">
                <a:solidFill>
                  <a:srgbClr val="000000"/>
                </a:solidFill>
                <a:latin typeface="Helvetica Neue"/>
              </a:rPr>
              <a:t>God our Father </a:t>
            </a:r>
            <a:r>
              <a:rPr lang="en-GB" sz="3200" i="1" dirty="0" smtClean="0">
                <a:solidFill>
                  <a:srgbClr val="000000"/>
                </a:solidFill>
                <a:latin typeface="Helvetica Neue"/>
              </a:rPr>
              <a:t>and </a:t>
            </a:r>
            <a:r>
              <a:rPr lang="en-GB" sz="3200" i="1" dirty="0">
                <a:solidFill>
                  <a:srgbClr val="000000"/>
                </a:solidFill>
                <a:latin typeface="Helvetica Neue"/>
              </a:rPr>
              <a:t>the Lord Jesus Christ</a:t>
            </a:r>
            <a:r>
              <a:rPr lang="en-GB" sz="3200" i="1" dirty="0" smtClean="0">
                <a:solidFill>
                  <a:srgbClr val="000000"/>
                </a:solidFill>
                <a:latin typeface="Helvetica Neue"/>
              </a:rPr>
              <a:t>.</a:t>
            </a:r>
            <a:endParaRPr lang="en-GB" sz="3200" i="1" dirty="0">
              <a:solidFill>
                <a:schemeClr val="bg1"/>
              </a:solidFill>
            </a:endParaRPr>
          </a:p>
          <a:p>
            <a:pPr lvl="1"/>
            <a:r>
              <a:rPr lang="en-GB" sz="3200" dirty="0" smtClean="0">
                <a:solidFill>
                  <a:schemeClr val="bg1"/>
                </a:solidFill>
              </a:rPr>
              <a:t>Grace – free and undeserved favour</a:t>
            </a:r>
          </a:p>
          <a:p>
            <a:pPr lvl="1"/>
            <a:r>
              <a:rPr lang="en-GB" sz="3200" dirty="0" smtClean="0">
                <a:solidFill>
                  <a:schemeClr val="bg1"/>
                </a:solidFill>
              </a:rPr>
              <a:t>Peace – reconciliation of the sinner and God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4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624736" cy="1038746"/>
          </a:xfr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GB" b="1" dirty="0"/>
              <a:t>Paul’s plea v4-7 –</a:t>
            </a:r>
            <a:br>
              <a:rPr lang="en-GB" b="1" dirty="0"/>
            </a:br>
            <a:r>
              <a:rPr lang="en-GB" b="1" dirty="0"/>
              <a:t> the Gospel in </a:t>
            </a:r>
            <a:r>
              <a:rPr lang="en-GB" b="1" dirty="0" err="1"/>
              <a:t>philemon’s</a:t>
            </a:r>
            <a:r>
              <a:rPr lang="en-GB" b="1" dirty="0"/>
              <a:t> life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352928" cy="5139952"/>
          </a:xfrm>
        </p:spPr>
        <p:txBody>
          <a:bodyPr>
            <a:noAutofit/>
          </a:bodyPr>
          <a:lstStyle/>
          <a:p>
            <a:r>
              <a:rPr lang="en-GB" sz="3200" b="1" baseline="30000" dirty="0" smtClean="0">
                <a:solidFill>
                  <a:schemeClr val="bg1"/>
                </a:solidFill>
              </a:rPr>
              <a:t>4</a:t>
            </a:r>
            <a:r>
              <a:rPr lang="en-GB" sz="3200" b="1" baseline="30000" dirty="0">
                <a:solidFill>
                  <a:schemeClr val="bg1"/>
                </a:solidFill>
              </a:rPr>
              <a:t> </a:t>
            </a:r>
            <a:r>
              <a:rPr lang="en-GB" sz="3200" b="1" baseline="30000" dirty="0"/>
              <a:t> </a:t>
            </a:r>
            <a:r>
              <a:rPr lang="en-GB" sz="3200" i="1" dirty="0">
                <a:solidFill>
                  <a:srgbClr val="000000"/>
                </a:solidFill>
                <a:latin typeface="Helvetica Neue"/>
              </a:rPr>
              <a:t>I always thank my God as I remember you in my prayers, </a:t>
            </a:r>
            <a:r>
              <a:rPr lang="en-GB" sz="3200" b="1" baseline="30000" dirty="0">
                <a:solidFill>
                  <a:schemeClr val="bg1"/>
                </a:solidFill>
              </a:rPr>
              <a:t>5</a:t>
            </a:r>
            <a:r>
              <a:rPr lang="en-GB" sz="3200" i="1" dirty="0">
                <a:solidFill>
                  <a:srgbClr val="000000"/>
                </a:solidFill>
                <a:latin typeface="Helvetica Neue"/>
              </a:rPr>
              <a:t> because I hear about your love for all his holy people and your faith in the Lord Jesus. 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352928" cy="5139952"/>
          </a:xfrm>
        </p:spPr>
        <p:txBody>
          <a:bodyPr>
            <a:noAutofit/>
          </a:bodyPr>
          <a:lstStyle/>
          <a:p>
            <a:r>
              <a:rPr lang="en-GB" sz="3000" b="1" baseline="30000" dirty="0" smtClean="0">
                <a:solidFill>
                  <a:schemeClr val="bg1"/>
                </a:solidFill>
              </a:rPr>
              <a:t>5</a:t>
            </a:r>
            <a:r>
              <a:rPr lang="en-GB" sz="3000" i="1" dirty="0">
                <a:solidFill>
                  <a:srgbClr val="000000"/>
                </a:solidFill>
                <a:latin typeface="Helvetica Neue"/>
              </a:rPr>
              <a:t> because I hear about your love for all his holy people and your faith in the Lord Jesus. </a:t>
            </a:r>
            <a:endParaRPr lang="en-GB" sz="3000" i="1" dirty="0" smtClean="0">
              <a:solidFill>
                <a:srgbClr val="000000"/>
              </a:solidFill>
              <a:latin typeface="Helvetica Neue"/>
            </a:endParaRPr>
          </a:p>
          <a:p>
            <a:r>
              <a:rPr lang="en-GB" sz="3000" i="1" dirty="0" smtClean="0">
                <a:solidFill>
                  <a:srgbClr val="000000"/>
                </a:solidFill>
                <a:latin typeface="Helvetica Neue"/>
              </a:rPr>
              <a:t>Chiasm</a:t>
            </a:r>
          </a:p>
          <a:p>
            <a:pPr lvl="1"/>
            <a:r>
              <a:rPr lang="en-GB" sz="3000" dirty="0" smtClean="0">
                <a:solidFill>
                  <a:srgbClr val="000000"/>
                </a:solidFill>
                <a:latin typeface="Helvetica Neue"/>
              </a:rPr>
              <a:t>A) hear about your love</a:t>
            </a:r>
          </a:p>
          <a:p>
            <a:pPr lvl="2"/>
            <a:r>
              <a:rPr lang="en-GB" sz="3000" b="1" i="1" dirty="0" smtClean="0">
                <a:solidFill>
                  <a:srgbClr val="FF0000"/>
                </a:solidFill>
                <a:latin typeface="Helvetica Neue"/>
              </a:rPr>
              <a:t>B) your faith</a:t>
            </a:r>
          </a:p>
          <a:p>
            <a:pPr lvl="2"/>
            <a:r>
              <a:rPr lang="en-GB" sz="3000" b="1" i="1" dirty="0" smtClean="0">
                <a:solidFill>
                  <a:srgbClr val="FF0000"/>
                </a:solidFill>
                <a:latin typeface="Helvetica Neue"/>
              </a:rPr>
              <a:t>B) in the Lord Jesus</a:t>
            </a:r>
          </a:p>
          <a:p>
            <a:pPr lvl="1"/>
            <a:r>
              <a:rPr lang="en-GB" sz="3000" dirty="0" smtClean="0">
                <a:solidFill>
                  <a:srgbClr val="000000"/>
                </a:solidFill>
                <a:latin typeface="Helvetica Neue"/>
              </a:rPr>
              <a:t>A) love for all His holy people</a:t>
            </a:r>
            <a:endParaRPr lang="en-GB" sz="3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332656"/>
            <a:ext cx="6624736" cy="10387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/>
              <a:t>Paul’s plea v5 structure –</a:t>
            </a:r>
            <a:br>
              <a:rPr lang="en-GB" b="1" dirty="0"/>
            </a:br>
            <a:r>
              <a:rPr lang="en-GB" b="1" dirty="0"/>
              <a:t> faith leads to love</a:t>
            </a:r>
          </a:p>
        </p:txBody>
      </p:sp>
    </p:spTree>
    <p:extLst>
      <p:ext uri="{BB962C8B-B14F-4D97-AF65-F5344CB8AC3E}">
        <p14:creationId xmlns:p14="http://schemas.microsoft.com/office/powerpoint/2010/main" val="290605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22844</TotalTime>
  <Words>440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Horizon</vt:lpstr>
      <vt:lpstr>Philemon - forGiving and receiving</vt:lpstr>
      <vt:lpstr>Philemon – Background</vt:lpstr>
      <vt:lpstr>Philemon – Background</vt:lpstr>
      <vt:lpstr>Philemon – Background</vt:lpstr>
      <vt:lpstr>Philemon – Background</vt:lpstr>
      <vt:lpstr>god’s intervention</vt:lpstr>
      <vt:lpstr>Philemon - Paul’s plea</vt:lpstr>
      <vt:lpstr>Paul’s plea v4-7 –  the Gospel in philemon’s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Forgiving and receiving</dc:title>
  <dc:creator>User</dc:creator>
  <cp:lastModifiedBy>User</cp:lastModifiedBy>
  <cp:revision>364</cp:revision>
  <cp:lastPrinted>2015-07-25T10:35:31Z</cp:lastPrinted>
  <dcterms:created xsi:type="dcterms:W3CDTF">2012-10-06T15:36:29Z</dcterms:created>
  <dcterms:modified xsi:type="dcterms:W3CDTF">2015-07-26T07:16:29Z</dcterms:modified>
</cp:coreProperties>
</file>